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0F538-5F31-4085-ACB7-6ACD554D21F0}">
  <a:tblStyle styleId="{6930F538-5F31-4085-ACB7-6ACD554D21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b1f18308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b1f18308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4b1f18308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0a4fca4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0a4fca4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0a4fca4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18f31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18f31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4d18f31a69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c60170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c60170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Victims - Michel and Dhansree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51c60170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133ec7e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133ec7e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52133ec7e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18f31a69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18f31a69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Arrests - Tanya</a:t>
            </a:r>
            <a:endParaRPr/>
          </a:p>
        </p:txBody>
      </p:sp>
      <p:sp>
        <p:nvSpPr>
          <p:cNvPr id="175" name="Google Shape;175;g4d18f31a69_3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Page">
  <p:cSld name="Separator P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3" descr="NWU PPT Wide Opt 5_Separato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2">
  <p:cSld name="Mast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NWU PPT Wide Opt 5_Master 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458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NWU PPT Wide Opt 5_Master 1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914733" y="1074371"/>
            <a:ext cx="8229266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Who’s the boss?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914734" y="2176889"/>
            <a:ext cx="822926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Midpoint Review Deck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721047" y="558646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CFD70-D38C-EE41-8440-CA347C0A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Table of Contents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7415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824" y="3054925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673200" y="1174167"/>
            <a:ext cx="2133600" cy="1498908"/>
            <a:chOff x="368400" y="1174167"/>
            <a:chExt cx="2133600" cy="1498908"/>
          </a:xfrm>
        </p:grpSpPr>
        <p:pic>
          <p:nvPicPr>
            <p:cNvPr id="121" name="Google Shape;121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8000" y="117416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7"/>
            <p:cNvSpPr txBox="1"/>
            <p:nvPr/>
          </p:nvSpPr>
          <p:spPr>
            <a:xfrm>
              <a:off x="368400" y="2199375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Highlights</a:t>
              </a:r>
              <a:endPara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2008224" y="3054938"/>
            <a:ext cx="2133600" cy="1388112"/>
            <a:chOff x="368400" y="3054938"/>
            <a:chExt cx="2133600" cy="1388112"/>
          </a:xfrm>
        </p:grpSpPr>
        <p:pic>
          <p:nvPicPr>
            <p:cNvPr id="124" name="Google Shape;12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8000" y="305493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7"/>
            <p:cNvSpPr txBox="1"/>
            <p:nvPr/>
          </p:nvSpPr>
          <p:spPr>
            <a:xfrm>
              <a:off x="368400" y="3969350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Lessons Learned</a:t>
              </a:r>
              <a:endPara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6" name="Google Shape;126;p17"/>
          <p:cNvSpPr txBox="1"/>
          <p:nvPr/>
        </p:nvSpPr>
        <p:spPr>
          <a:xfrm>
            <a:off x="3460200" y="2199325"/>
            <a:ext cx="2223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Review Progress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840224" y="3969350"/>
            <a:ext cx="2133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Recommendations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337200" y="1174167"/>
            <a:ext cx="2133600" cy="1498908"/>
            <a:chOff x="6642000" y="1174167"/>
            <a:chExt cx="2133600" cy="1498908"/>
          </a:xfrm>
        </p:grpSpPr>
        <p:pic>
          <p:nvPicPr>
            <p:cNvPr id="129" name="Google Shape;129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1600" y="117416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7"/>
            <p:cNvSpPr txBox="1"/>
            <p:nvPr/>
          </p:nvSpPr>
          <p:spPr>
            <a:xfrm>
              <a:off x="6642000" y="2199375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Analysis</a:t>
              </a:r>
              <a:endPara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AED7AA6-CD7C-5841-951D-4062773DD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Highlights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" name="Google Shape;149;p19">
            <a:extLst>
              <a:ext uri="{FF2B5EF4-FFF2-40B4-BE49-F238E27FC236}">
                <a16:creationId xmlns:a16="http://schemas.microsoft.com/office/drawing/2014/main" id="{AF6F1F8D-2030-0C46-958A-06937D6016A1}"/>
              </a:ext>
            </a:extLst>
          </p:cNvPr>
          <p:cNvSpPr txBox="1"/>
          <p:nvPr/>
        </p:nvSpPr>
        <p:spPr>
          <a:xfrm>
            <a:off x="457200" y="965575"/>
            <a:ext cx="8229600" cy="55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Accomplishments during the sprint: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27B3B-2174-784F-B929-7DF303E6766C}"/>
              </a:ext>
            </a:extLst>
          </p:cNvPr>
          <p:cNvSpPr txBox="1"/>
          <p:nvPr/>
        </p:nvSpPr>
        <p:spPr>
          <a:xfrm>
            <a:off x="1021498" y="1773448"/>
            <a:ext cx="775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Downloaded data, conducted exploratory data analysis, pre-processed text data and created a processed data file for model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80FFE-F7E9-7C40-B50F-738C8055D689}"/>
              </a:ext>
            </a:extLst>
          </p:cNvPr>
          <p:cNvSpPr txBox="1"/>
          <p:nvPr/>
        </p:nvSpPr>
        <p:spPr>
          <a:xfrm>
            <a:off x="1021498" y="2754267"/>
            <a:ext cx="77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Set up AWS EC2 and RDS instances and S3 buckets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D85D1-F214-544A-9BC0-B378F7EAB255}"/>
              </a:ext>
            </a:extLst>
          </p:cNvPr>
          <p:cNvSpPr txBox="1"/>
          <p:nvPr/>
        </p:nvSpPr>
        <p:spPr>
          <a:xfrm>
            <a:off x="1021498" y="3567815"/>
            <a:ext cx="77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Wrote scripts for reproducible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138B3-FACB-7246-B1FA-BFD20297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2A69A-C3C3-E141-A653-14D97E1A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71995"/>
            <a:ext cx="449236" cy="44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2E7DF-5B39-2F4A-90B2-8674E3B5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699020"/>
            <a:ext cx="479825" cy="479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3A1E8-62BE-F848-881C-533B1EBC1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11" y="3512568"/>
            <a:ext cx="479825" cy="479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Review Progress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457200" y="965575"/>
            <a:ext cx="82296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Epic 1: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Data Ingestion &amp; Understanding: </a:t>
            </a:r>
            <a:r>
              <a:rPr lang="en-IN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Preparing the data for future use and cleaning to input into model</a:t>
            </a:r>
          </a:p>
          <a:p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Getting the data (0) – Data read from Google Drive and uploaded to public S3 bucket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Uploading the data to RDS (1) – Decided against it. Instead using the RDS to save user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   inputs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Data cleaning (2) – Text data had to be pre-processed, stop words had to be removed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   using pre-existing English stop words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Exploratory Data Analysis (4) – Analysed Michael and Dwight’s lines from all seasons of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   the shows to see if they have any peculiarities in the way they speak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Feature Engineering (8) – In the process of creating scripts but not complete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67847E-3E7D-2E49-AC75-9C9DE753CA87}"/>
              </a:ext>
            </a:extLst>
          </p:cNvPr>
          <p:cNvSpPr/>
          <p:nvPr/>
        </p:nvSpPr>
        <p:spPr>
          <a:xfrm>
            <a:off x="1188720" y="1728216"/>
            <a:ext cx="128016" cy="128016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FBFC5-D687-0F4E-BAEB-47607C76246A}"/>
              </a:ext>
            </a:extLst>
          </p:cNvPr>
          <p:cNvGrpSpPr/>
          <p:nvPr/>
        </p:nvGrpSpPr>
        <p:grpSpPr>
          <a:xfrm>
            <a:off x="1027176" y="2124269"/>
            <a:ext cx="289560" cy="128016"/>
            <a:chOff x="490728" y="2164080"/>
            <a:chExt cx="289560" cy="128016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689DDB-BE8B-D648-819B-1984D3B76BEF}"/>
                </a:ext>
              </a:extLst>
            </p:cNvPr>
            <p:cNvSpPr/>
            <p:nvPr/>
          </p:nvSpPr>
          <p:spPr>
            <a:xfrm>
              <a:off x="490728" y="216408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9EDF79-C4FE-9B47-89E2-11AC741FCE74}"/>
                </a:ext>
              </a:extLst>
            </p:cNvPr>
            <p:cNvSpPr/>
            <p:nvPr/>
          </p:nvSpPr>
          <p:spPr>
            <a:xfrm>
              <a:off x="652272" y="216408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BDED4A-1262-134A-A054-7D6464EDDCAB}"/>
              </a:ext>
            </a:extLst>
          </p:cNvPr>
          <p:cNvGrpSpPr/>
          <p:nvPr/>
        </p:nvGrpSpPr>
        <p:grpSpPr>
          <a:xfrm>
            <a:off x="856488" y="2766321"/>
            <a:ext cx="460248" cy="130878"/>
            <a:chOff x="441960" y="2776728"/>
            <a:chExt cx="460248" cy="130878"/>
          </a:xfrm>
          <a:solidFill>
            <a:schemeClr val="accent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DDB1BA-D9F8-6346-AB47-114B46E32C98}"/>
                </a:ext>
              </a:extLst>
            </p:cNvPr>
            <p:cNvSpPr/>
            <p:nvPr/>
          </p:nvSpPr>
          <p:spPr>
            <a:xfrm>
              <a:off x="441960" y="2776728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635A5A-7498-DD41-8C34-867660024779}"/>
                </a:ext>
              </a:extLst>
            </p:cNvPr>
            <p:cNvSpPr/>
            <p:nvPr/>
          </p:nvSpPr>
          <p:spPr>
            <a:xfrm>
              <a:off x="612648" y="277959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A1B994-C855-D846-B874-BB0052C0B1A6}"/>
                </a:ext>
              </a:extLst>
            </p:cNvPr>
            <p:cNvSpPr/>
            <p:nvPr/>
          </p:nvSpPr>
          <p:spPr>
            <a:xfrm>
              <a:off x="774192" y="2776728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CD01BF-50BA-2B47-8457-EEB9CEF42C1B}"/>
              </a:ext>
            </a:extLst>
          </p:cNvPr>
          <p:cNvGrpSpPr/>
          <p:nvPr/>
        </p:nvGrpSpPr>
        <p:grpSpPr>
          <a:xfrm>
            <a:off x="527304" y="4049909"/>
            <a:ext cx="792480" cy="128016"/>
            <a:chOff x="527304" y="4049909"/>
            <a:chExt cx="792480" cy="128016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C046D7-214D-E942-8CD4-263B01BEB633}"/>
                </a:ext>
              </a:extLst>
            </p:cNvPr>
            <p:cNvSpPr/>
            <p:nvPr/>
          </p:nvSpPr>
          <p:spPr>
            <a:xfrm>
              <a:off x="527304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746CF7-CAD2-4E49-8143-4A64AABFFA13}"/>
                </a:ext>
              </a:extLst>
            </p:cNvPr>
            <p:cNvSpPr/>
            <p:nvPr/>
          </p:nvSpPr>
          <p:spPr>
            <a:xfrm>
              <a:off x="697992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ACF455-F67B-B745-B7B9-BCB210641E06}"/>
                </a:ext>
              </a:extLst>
            </p:cNvPr>
            <p:cNvSpPr/>
            <p:nvPr/>
          </p:nvSpPr>
          <p:spPr>
            <a:xfrm>
              <a:off x="856488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2788FD-7ED0-F743-BC96-EC1739C6E160}"/>
                </a:ext>
              </a:extLst>
            </p:cNvPr>
            <p:cNvSpPr/>
            <p:nvPr/>
          </p:nvSpPr>
          <p:spPr>
            <a:xfrm>
              <a:off x="1027176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466BDD-FFA7-8A4D-9F87-845E95B941C5}"/>
                </a:ext>
              </a:extLst>
            </p:cNvPr>
            <p:cNvSpPr/>
            <p:nvPr/>
          </p:nvSpPr>
          <p:spPr>
            <a:xfrm>
              <a:off x="1191768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DFD404-C34B-2645-92B7-0544F4AC0D84}"/>
              </a:ext>
            </a:extLst>
          </p:cNvPr>
          <p:cNvGrpSpPr/>
          <p:nvPr/>
        </p:nvGrpSpPr>
        <p:grpSpPr>
          <a:xfrm>
            <a:off x="697992" y="3415731"/>
            <a:ext cx="618744" cy="133035"/>
            <a:chOff x="697992" y="3415731"/>
            <a:chExt cx="618744" cy="13303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DABF7B-386D-D840-8CFC-68C50ABF2289}"/>
                </a:ext>
              </a:extLst>
            </p:cNvPr>
            <p:cNvSpPr/>
            <p:nvPr/>
          </p:nvSpPr>
          <p:spPr>
            <a:xfrm>
              <a:off x="697992" y="342075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9AED23-A379-7940-9A2D-545133D59B3F}"/>
                </a:ext>
              </a:extLst>
            </p:cNvPr>
            <p:cNvSpPr/>
            <p:nvPr/>
          </p:nvSpPr>
          <p:spPr>
            <a:xfrm>
              <a:off x="856488" y="3415731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964E39-86AC-A440-ADAB-D1A2D8387839}"/>
                </a:ext>
              </a:extLst>
            </p:cNvPr>
            <p:cNvSpPr/>
            <p:nvPr/>
          </p:nvSpPr>
          <p:spPr>
            <a:xfrm>
              <a:off x="1027176" y="3419116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AF33DA-A96D-0540-A8F9-98D4F84E8633}"/>
                </a:ext>
              </a:extLst>
            </p:cNvPr>
            <p:cNvSpPr/>
            <p:nvPr/>
          </p:nvSpPr>
          <p:spPr>
            <a:xfrm>
              <a:off x="1188720" y="3415731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6215514-E9E3-2443-8B84-4230171D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Analysis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F445A-5E13-7843-861D-EED702C97F2D}"/>
              </a:ext>
            </a:extLst>
          </p:cNvPr>
          <p:cNvSpPr txBox="1"/>
          <p:nvPr/>
        </p:nvSpPr>
        <p:spPr>
          <a:xfrm>
            <a:off x="457200" y="1145675"/>
            <a:ext cx="7754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All analysis can be found in the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EDA.ipynb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. Below are the highlights: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A71B1-BED6-B14A-B300-8B36824A39AB}"/>
              </a:ext>
            </a:extLst>
          </p:cNvPr>
          <p:cNvSpPr txBox="1"/>
          <p:nvPr/>
        </p:nvSpPr>
        <p:spPr>
          <a:xfrm>
            <a:off x="457200" y="1574153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Michael vs Dwight (number of lines):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49D4B-8FD9-6E45-85E8-30CB83955F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8626" y="2065772"/>
            <a:ext cx="2476500" cy="186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7EA524-12A5-564A-90C0-12CFB09951CE}"/>
              </a:ext>
            </a:extLst>
          </p:cNvPr>
          <p:cNvSpPr txBox="1"/>
          <p:nvPr/>
        </p:nvSpPr>
        <p:spPr>
          <a:xfrm>
            <a:off x="708661" y="3997825"/>
            <a:ext cx="345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Despite being on the show for more seasons, Dwight has fewer lines that Michael.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844EF-221D-CD46-97F9-0063A349FBA9}"/>
              </a:ext>
            </a:extLst>
          </p:cNvPr>
          <p:cNvSpPr txBox="1"/>
          <p:nvPr/>
        </p:nvSpPr>
        <p:spPr>
          <a:xfrm>
            <a:off x="4727448" y="1575141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Michael vs Dwight (common words):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7767A-1407-1241-B13F-71E5DAAE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2089394"/>
            <a:ext cx="16256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DCD47-AEC6-3647-BCB1-85BA73A37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30" y="2089394"/>
            <a:ext cx="16256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2F3B8F-D274-224B-8FC8-EA9439087BAD}"/>
              </a:ext>
            </a:extLst>
          </p:cNvPr>
          <p:cNvSpPr txBox="1"/>
          <p:nvPr/>
        </p:nvSpPr>
        <p:spPr>
          <a:xfrm>
            <a:off x="4978911" y="4014631"/>
            <a:ext cx="345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The above word clouds display the top 30 words spoken by Michael (left) and Dwight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EA63C-BAE2-8C4B-A813-C6EB9EF0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Lessons Learned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488600" y="1021600"/>
            <a:ext cx="8146200" cy="3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977175" y="13236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550774" y="1101550"/>
            <a:ext cx="8008009" cy="3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Number of observations for this dataset is limited, especially after we cut it down to only using Michael and Dwight’s lines. A one-time trained model would be all we could do with this dataset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Several pre-existing text analysis packages are limited. For example, when using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nltk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 stop words list, I found that a lot of common English words weren’t included in the list. I ended up adding a few other common words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sym typeface="Avenir"/>
              </a:rPr>
              <a:t>In terms of creating a reproducible workflow, I learned the importance of configurations. For example, saving a file to your local system vs an S3 bucket would require very different configurations that could be passed very differently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DEFE7-48B0-8A41-90F7-344721B6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Recommendations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57200" y="1015126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600"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The next sprint will primarily focus on model building and creating an interface for the user to interact with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 Building. Generate initial models (8)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 Building. Evaluate model (1)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 Building. Create model 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pkl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(1)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Build prediction pipeline (4)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Deploy on EC2 instance (8)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Build front-end (4)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Create test cases (2)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Evaluate user inputs (2)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Log user input and errors (2)</a:t>
            </a:r>
            <a:b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600"/>
              <a:buFont typeface="Avenir"/>
              <a:buAutoNum type="arabicPeriod"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370</Words>
  <Application>Microsoft Macintosh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</vt:lpstr>
      <vt:lpstr>Avenir Book</vt:lpstr>
      <vt:lpstr>Calibri</vt:lpstr>
      <vt:lpstr>Office Theme</vt:lpstr>
      <vt:lpstr>Who’s the boss?</vt:lpstr>
      <vt:lpstr>Table of Contents</vt:lpstr>
      <vt:lpstr>Highlights</vt:lpstr>
      <vt:lpstr>Review Progress</vt:lpstr>
      <vt:lpstr>Analysis</vt:lpstr>
      <vt:lpstr>Lessons Learned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the boss?</dc:title>
  <cp:lastModifiedBy>Dhansree Suraj</cp:lastModifiedBy>
  <cp:revision>13</cp:revision>
  <dcterms:modified xsi:type="dcterms:W3CDTF">2019-06-10T05:04:51Z</dcterms:modified>
</cp:coreProperties>
</file>